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</p:sldIdLst>
  <p:sldSz cy="5143500" cx="9144000"/>
  <p:notesSz cx="6858000" cy="9144000"/>
  <p:embeddedFontLst>
    <p:embeddedFont>
      <p:font typeface="Roboto"/>
      <p:regular r:id="rId26"/>
      <p:bold r:id="rId27"/>
      <p:italic r:id="rId28"/>
      <p:boldItalic r:id="rId2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Roboto-regular.fntdata"/><Relationship Id="rId25" Type="http://schemas.openxmlformats.org/officeDocument/2006/relationships/slide" Target="slides/slide20.xml"/><Relationship Id="rId28" Type="http://schemas.openxmlformats.org/officeDocument/2006/relationships/font" Target="fonts/Roboto-italic.fntdata"/><Relationship Id="rId27" Type="http://schemas.openxmlformats.org/officeDocument/2006/relationships/font" Target="fonts/Roboto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Roboto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c6f73a04f_0_0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c6f73a04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58995bf5f7_0_86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58995bf5f7_0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6bbae5fab4_0_158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6bbae5fab4_0_1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6bbae5fab4_0_169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6bbae5fab4_0_1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6bbae5fab4_0_180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6bbae5fab4_0_1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6bbae5fab4_0_243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6bbae5fab4_0_2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6bbae5fab4_0_248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6bbae5fab4_0_2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5 min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6bbae5fab4_0_238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6bbae5fab4_0_2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6bbae5fab4_0_144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6bbae5fab4_0_1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6bc5df1c56_0_1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6bc5df1c56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6bbae5fab4_0_33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6bbae5fab4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6bbae5fab4_0_73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6bbae5fab4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6bbae5fab4_0_194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6bbae5fab4_0_1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6bbae5fab4_0_83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6bbae5fab4_0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13 minutos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6bbae5fab4_0_8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6bbae5fab4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6bbae5fab4_0_18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6bbae5fab4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6bbae5fab4_0_13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6bbae5fab4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6bbae5fab4_0_28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6bbae5fab4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6bbae5fab4_0_256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6bbae5fab4_0_2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6bbae5fab4_0_2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6bbae5fab4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flipH="1">
            <a:off x="8246400" y="4245925"/>
            <a:ext cx="897600" cy="897600"/>
          </a:xfrm>
          <a:prstGeom prst="rtTriangl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8246400" y="4245875"/>
            <a:ext cx="897600" cy="897600"/>
          </a:xfrm>
          <a:prstGeom prst="round1Rect">
            <a:avLst>
              <a:gd fmla="val 16667" name="adj"/>
            </a:avLst>
          </a:prstGeom>
          <a:solidFill>
            <a:schemeClr val="lt1">
              <a:alpha val="6808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90525" y="1819275"/>
            <a:ext cx="8222100" cy="93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390525" y="2789130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title"/>
          </p:nvPr>
        </p:nvSpPr>
        <p:spPr>
          <a:xfrm>
            <a:off x="460950" y="2065350"/>
            <a:ext cx="8222100" cy="101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 flipH="1" rot="10800000">
            <a:off x="0" y="1330800"/>
            <a:ext cx="9144000" cy="3812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" name="Google Shape;20;p4"/>
          <p:cNvSpPr/>
          <p:nvPr/>
        </p:nvSpPr>
        <p:spPr>
          <a:xfrm>
            <a:off x="0" y="1318988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4"/>
          <p:cNvSpPr txBox="1"/>
          <p:nvPr>
            <p:ph type="title"/>
          </p:nvPr>
        </p:nvSpPr>
        <p:spPr>
          <a:xfrm>
            <a:off x="471900" y="311809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/>
          <p:nvPr/>
        </p:nvSpPr>
        <p:spPr>
          <a:xfrm flipH="1" rot="10800000">
            <a:off x="0" y="1325100"/>
            <a:ext cx="9144000" cy="38184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" name="Google Shape;26;p5"/>
          <p:cNvSpPr/>
          <p:nvPr/>
        </p:nvSpPr>
        <p:spPr>
          <a:xfrm>
            <a:off x="0" y="132775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5"/>
          <p:cNvSpPr txBox="1"/>
          <p:nvPr>
            <p:ph type="title"/>
          </p:nvPr>
        </p:nvSpPr>
        <p:spPr>
          <a:xfrm>
            <a:off x="471900" y="310396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" type="body"/>
          </p:nvPr>
        </p:nvSpPr>
        <p:spPr>
          <a:xfrm>
            <a:off x="471900" y="1919075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5"/>
          <p:cNvSpPr txBox="1"/>
          <p:nvPr>
            <p:ph idx="2" type="body"/>
          </p:nvPr>
        </p:nvSpPr>
        <p:spPr>
          <a:xfrm>
            <a:off x="4694250" y="1919075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0" name="Google Shape;30;p5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/>
          <p:nvPr/>
        </p:nvSpPr>
        <p:spPr>
          <a:xfrm flipH="1" rot="10800000">
            <a:off x="0" y="656400"/>
            <a:ext cx="9144000" cy="448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" name="Google Shape;33;p6"/>
          <p:cNvSpPr/>
          <p:nvPr/>
        </p:nvSpPr>
        <p:spPr>
          <a:xfrm>
            <a:off x="0" y="65635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" name="Google Shape;34;p6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/>
        </p:nvSpPr>
        <p:spPr>
          <a:xfrm flipH="1" rot="10800000">
            <a:off x="3276600" y="25"/>
            <a:ext cx="58674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7"/>
          <p:cNvSpPr/>
          <p:nvPr/>
        </p:nvSpPr>
        <p:spPr>
          <a:xfrm rot="-5400000">
            <a:off x="759150" y="2517450"/>
            <a:ext cx="51435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" name="Google Shape;39;p7"/>
          <p:cNvSpPr txBox="1"/>
          <p:nvPr>
            <p:ph type="title"/>
          </p:nvPr>
        </p:nvSpPr>
        <p:spPr>
          <a:xfrm>
            <a:off x="226078" y="357800"/>
            <a:ext cx="2808000" cy="953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0" name="Google Shape;40;p7"/>
          <p:cNvSpPr txBox="1"/>
          <p:nvPr>
            <p:ph idx="1" type="body"/>
          </p:nvPr>
        </p:nvSpPr>
        <p:spPr>
          <a:xfrm>
            <a:off x="226075" y="1465800"/>
            <a:ext cx="2808000" cy="31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1" name="Google Shape;41;p7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/>
          <p:nvPr>
            <p:ph type="title"/>
          </p:nvPr>
        </p:nvSpPr>
        <p:spPr>
          <a:xfrm>
            <a:off x="490250" y="488250"/>
            <a:ext cx="62271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sp>
        <p:nvSpPr>
          <p:cNvPr id="44" name="Google Shape;44;p8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 flipH="1">
            <a:off x="0" y="0"/>
            <a:ext cx="45720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" name="Google Shape;47;p9"/>
          <p:cNvSpPr/>
          <p:nvPr/>
        </p:nvSpPr>
        <p:spPr>
          <a:xfrm rot="5400000">
            <a:off x="1946425" y="2517750"/>
            <a:ext cx="51429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" name="Google Shape;48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9" name="Google Shape;49;p9"/>
          <p:cNvSpPr txBox="1"/>
          <p:nvPr>
            <p:ph idx="1" type="subTitle"/>
          </p:nvPr>
        </p:nvSpPr>
        <p:spPr>
          <a:xfrm>
            <a:off x="265500" y="2779467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0" name="Google Shape;50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/>
          <p:nvPr/>
        </p:nvSpPr>
        <p:spPr>
          <a:xfrm flipH="1" rot="10800000">
            <a:off x="0" y="0"/>
            <a:ext cx="9144000" cy="4695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10"/>
          <p:cNvSpPr/>
          <p:nvPr/>
        </p:nvSpPr>
        <p:spPr>
          <a:xfrm flipH="1" rot="10800000">
            <a:off x="0" y="4622725"/>
            <a:ext cx="9144000" cy="741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0"/>
          <p:cNvSpPr txBox="1"/>
          <p:nvPr>
            <p:ph idx="1" type="body"/>
          </p:nvPr>
        </p:nvSpPr>
        <p:spPr>
          <a:xfrm>
            <a:off x="57150" y="4696825"/>
            <a:ext cx="8382000" cy="44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</a:lstStyle>
          <a:p/>
        </p:txBody>
      </p:sp>
      <p:sp>
        <p:nvSpPr>
          <p:cNvPr id="56" name="Google Shape;56;p10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bg>
      <p:bgPr>
        <a:solidFill>
          <a:schemeClr val="accent4"/>
        </a:solid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1"/>
          <p:cNvSpPr txBox="1"/>
          <p:nvPr>
            <p:ph hasCustomPrompt="1" type="title"/>
          </p:nvPr>
        </p:nvSpPr>
        <p:spPr>
          <a:xfrm>
            <a:off x="475500" y="1258525"/>
            <a:ext cx="82221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9" name="Google Shape;59;p11"/>
          <p:cNvSpPr txBox="1"/>
          <p:nvPr>
            <p:ph idx="1" type="body"/>
          </p:nvPr>
        </p:nvSpPr>
        <p:spPr>
          <a:xfrm>
            <a:off x="475500" y="3304625"/>
            <a:ext cx="82221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0" name="Google Shape;60;p11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bg>
      <p:bgPr>
        <a:solidFill>
          <a:schemeClr val="accent4"/>
        </a:solidFill>
      </p:bgPr>
    </p:bg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material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Roboto"/>
              <a:buChar char="●"/>
              <a:defRPr sz="18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●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●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1.png"/><Relationship Id="rId6" Type="http://schemas.openxmlformats.org/officeDocument/2006/relationships/image" Target="../media/image15.png"/><Relationship Id="rId7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1.png"/><Relationship Id="rId4" Type="http://schemas.openxmlformats.org/officeDocument/2006/relationships/image" Target="../media/image3.png"/><Relationship Id="rId5" Type="http://schemas.openxmlformats.org/officeDocument/2006/relationships/image" Target="../media/image7.png"/><Relationship Id="rId6" Type="http://schemas.openxmlformats.org/officeDocument/2006/relationships/image" Target="../media/image12.png"/><Relationship Id="rId7" Type="http://schemas.openxmlformats.org/officeDocument/2006/relationships/image" Target="../media/image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1.png"/><Relationship Id="rId4" Type="http://schemas.openxmlformats.org/officeDocument/2006/relationships/image" Target="../media/image3.png"/><Relationship Id="rId5" Type="http://schemas.openxmlformats.org/officeDocument/2006/relationships/image" Target="../media/image10.png"/><Relationship Id="rId6" Type="http://schemas.openxmlformats.org/officeDocument/2006/relationships/image" Target="../media/image8.png"/><Relationship Id="rId7" Type="http://schemas.openxmlformats.org/officeDocument/2006/relationships/image" Target="../media/image7.png"/><Relationship Id="rId8" Type="http://schemas.openxmlformats.org/officeDocument/2006/relationships/image" Target="../media/image1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6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9.pn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3"/>
          <p:cNvSpPr txBox="1"/>
          <p:nvPr>
            <p:ph type="ctrTitle"/>
          </p:nvPr>
        </p:nvSpPr>
        <p:spPr>
          <a:xfrm>
            <a:off x="390525" y="1724576"/>
            <a:ext cx="8222100" cy="1235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400"/>
              <a:t>Provisionando uma plataforma de desenvolvimento com kubernetes operators</a:t>
            </a:r>
            <a:endParaRPr sz="4400"/>
          </a:p>
        </p:txBody>
      </p:sp>
      <p:sp>
        <p:nvSpPr>
          <p:cNvPr id="68" name="Google Shape;68;p13"/>
          <p:cNvSpPr txBox="1"/>
          <p:nvPr>
            <p:ph idx="1" type="subTitle"/>
          </p:nvPr>
        </p:nvSpPr>
        <p:spPr>
          <a:xfrm>
            <a:off x="390525" y="3551130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200"/>
              <a:t>Guilherme Vierno</a:t>
            </a:r>
            <a:endParaRPr sz="2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  <p:pic>
        <p:nvPicPr>
          <p:cNvPr id="69" name="Google Shape;69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5924" y="3964477"/>
            <a:ext cx="1307250" cy="479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4"/>
          <p:cNvSpPr txBox="1"/>
          <p:nvPr>
            <p:ph type="title"/>
          </p:nvPr>
        </p:nvSpPr>
        <p:spPr>
          <a:xfrm>
            <a:off x="471900" y="311809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about:me</a:t>
            </a:r>
            <a:endParaRPr/>
          </a:p>
        </p:txBody>
      </p:sp>
      <p:sp>
        <p:nvSpPr>
          <p:cNvPr id="75" name="Google Shape;75;p14"/>
          <p:cNvSpPr txBox="1"/>
          <p:nvPr/>
        </p:nvSpPr>
        <p:spPr>
          <a:xfrm>
            <a:off x="460950" y="1881225"/>
            <a:ext cx="8222100" cy="271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rgbClr val="737373"/>
                </a:solidFill>
                <a:latin typeface="Roboto"/>
                <a:ea typeface="Roboto"/>
                <a:cs typeface="Roboto"/>
                <a:sym typeface="Roboto"/>
              </a:rPr>
              <a:t>Desenvolvedor Full Stack</a:t>
            </a:r>
            <a:endParaRPr sz="1800">
              <a:solidFill>
                <a:srgbClr val="73737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rgbClr val="737373"/>
                </a:solidFill>
                <a:latin typeface="Roboto"/>
                <a:ea typeface="Roboto"/>
                <a:cs typeface="Roboto"/>
                <a:sym typeface="Roboto"/>
              </a:rPr>
              <a:t>Plataformas</a:t>
            </a:r>
            <a:endParaRPr sz="1800">
              <a:solidFill>
                <a:srgbClr val="73737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lang="pt-BR" sz="1800">
                <a:solidFill>
                  <a:srgbClr val="737373"/>
                </a:solidFill>
                <a:latin typeface="Roboto"/>
                <a:ea typeface="Roboto"/>
                <a:cs typeface="Roboto"/>
                <a:sym typeface="Roboto"/>
              </a:rPr>
              <a:t>Bacharel em Física</a:t>
            </a:r>
            <a:endParaRPr sz="1800">
              <a:solidFill>
                <a:srgbClr val="73737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76" name="Google Shape;76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33351" y="2200813"/>
            <a:ext cx="1164500" cy="1164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79050" y="1533662"/>
            <a:ext cx="1467750" cy="1467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853746" y="3001431"/>
            <a:ext cx="1164500" cy="267457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573577" y="3268912"/>
            <a:ext cx="983052" cy="1336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572000" y="3798725"/>
            <a:ext cx="1256200" cy="1256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5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Operator é um padrão para extensão do Kubernetes, usando principalmente: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-"/>
            </a:pPr>
            <a:r>
              <a:rPr lang="pt-BR"/>
              <a:t>Custom resources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1600"/>
              </a:spcAft>
              <a:buSzPts val="1800"/>
              <a:buChar char="-"/>
            </a:pPr>
            <a:r>
              <a:rPr lang="pt-BR"/>
              <a:t>Control loop e reconciliação</a:t>
            </a:r>
            <a:endParaRPr/>
          </a:p>
        </p:txBody>
      </p:sp>
      <p:sp>
        <p:nvSpPr>
          <p:cNvPr id="86" name="Google Shape;86;p15"/>
          <p:cNvSpPr txBox="1"/>
          <p:nvPr>
            <p:ph type="title"/>
          </p:nvPr>
        </p:nvSpPr>
        <p:spPr>
          <a:xfrm>
            <a:off x="471900" y="311809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k8s operators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6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Um conjunto de ofertas open source ou desenvolvidas em casa para facilitar o desenvolvimento, promovendo reaproveitamento de código e infra. Exs: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-"/>
            </a:pPr>
            <a:r>
              <a:rPr lang="pt-BR"/>
              <a:t>Serverless functions;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pt-BR"/>
              <a:t>Database as a service;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pt-BR"/>
              <a:t>Proxies e gateways;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pt-BR"/>
              <a:t>API as a service;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pt-BR"/>
              <a:t>Microfrontends;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pt-BR"/>
              <a:t>...</a:t>
            </a:r>
            <a:endParaRPr/>
          </a:p>
        </p:txBody>
      </p:sp>
      <p:sp>
        <p:nvSpPr>
          <p:cNvPr id="92" name="Google Shape;92;p16"/>
          <p:cNvSpPr txBox="1"/>
          <p:nvPr>
            <p:ph type="title"/>
          </p:nvPr>
        </p:nvSpPr>
        <p:spPr>
          <a:xfrm>
            <a:off x="471900" y="311809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Plataforma da globo.com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7"/>
          <p:cNvSpPr txBox="1"/>
          <p:nvPr>
            <p:ph type="title"/>
          </p:nvPr>
        </p:nvSpPr>
        <p:spPr>
          <a:xfrm>
            <a:off x="471900" y="311809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Plataforma da globo.com</a:t>
            </a:r>
            <a:endParaRPr/>
          </a:p>
        </p:txBody>
      </p:sp>
      <p:pic>
        <p:nvPicPr>
          <p:cNvPr id="98" name="Google Shape;9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69000" y="1511650"/>
            <a:ext cx="3805999" cy="3508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8"/>
          <p:cNvSpPr txBox="1"/>
          <p:nvPr>
            <p:ph type="title"/>
          </p:nvPr>
        </p:nvSpPr>
        <p:spPr>
          <a:xfrm>
            <a:off x="471900" y="311809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Plataforma da globo.com</a:t>
            </a:r>
            <a:endParaRPr/>
          </a:p>
        </p:txBody>
      </p:sp>
      <p:pic>
        <p:nvPicPr>
          <p:cNvPr id="104" name="Google Shape;104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27863" y="1515325"/>
            <a:ext cx="6488274" cy="36281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9"/>
          <p:cNvSpPr txBox="1"/>
          <p:nvPr>
            <p:ph type="title"/>
          </p:nvPr>
        </p:nvSpPr>
        <p:spPr>
          <a:xfrm>
            <a:off x="471900" y="311809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Plataforma da globo.com</a:t>
            </a:r>
            <a:endParaRPr/>
          </a:p>
        </p:txBody>
      </p:sp>
      <p:pic>
        <p:nvPicPr>
          <p:cNvPr id="110" name="Google Shape;110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30438" y="1491075"/>
            <a:ext cx="4883127" cy="34509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0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Dezenas de ofertas de plataforma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pt-BR"/>
              <a:t>Milhares de objetos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pt-BR"/>
              <a:t>Petabytes de dados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pt-BR"/>
              <a:t>Milhares de containers / vms</a:t>
            </a:r>
            <a:endParaRPr/>
          </a:p>
        </p:txBody>
      </p:sp>
      <p:sp>
        <p:nvSpPr>
          <p:cNvPr id="116" name="Google Shape;116;p20"/>
          <p:cNvSpPr txBox="1"/>
          <p:nvPr>
            <p:ph type="title"/>
          </p:nvPr>
        </p:nvSpPr>
        <p:spPr>
          <a:xfrm>
            <a:off x="471900" y="311809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Plataforma da globo.com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1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Cada um dessas ofertas tinha características próprias de provisionamento: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-"/>
            </a:pPr>
            <a:r>
              <a:rPr lang="pt-BR"/>
              <a:t>Várias CLIs e admins diferentes;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pt-BR"/>
              <a:t>DSLs próprias;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pt-BR"/>
              <a:t>Muitas formas diferentes de criar workloads;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pt-BR"/>
              <a:t>Autenticação e Ownership;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pt-BR"/>
              <a:t>Documentação descentralizada...</a:t>
            </a:r>
            <a:endParaRPr/>
          </a:p>
        </p:txBody>
      </p:sp>
      <p:sp>
        <p:nvSpPr>
          <p:cNvPr id="122" name="Google Shape;122;p21"/>
          <p:cNvSpPr txBox="1"/>
          <p:nvPr>
            <p:ph type="title"/>
          </p:nvPr>
        </p:nvSpPr>
        <p:spPr>
          <a:xfrm>
            <a:off x="471900" y="311809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Alguns</a:t>
            </a:r>
            <a:r>
              <a:rPr lang="pt-BR"/>
              <a:t> problemas</a:t>
            </a:r>
            <a:r>
              <a:rPr lang="pt-BR"/>
              <a:t>...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2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pt-BR" sz="3000"/>
              <a:t>Resumo: a vida do desenvolvedor virou um inferno!</a:t>
            </a:r>
            <a:endParaRPr sz="3000"/>
          </a:p>
        </p:txBody>
      </p:sp>
      <p:sp>
        <p:nvSpPr>
          <p:cNvPr id="128" name="Google Shape;128;p22"/>
          <p:cNvSpPr txBox="1"/>
          <p:nvPr>
            <p:ph type="title"/>
          </p:nvPr>
        </p:nvSpPr>
        <p:spPr>
          <a:xfrm>
            <a:off x="471900" y="311809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Alguns problemas...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3"/>
          <p:cNvSpPr txBox="1"/>
          <p:nvPr>
            <p:ph type="title"/>
          </p:nvPr>
        </p:nvSpPr>
        <p:spPr>
          <a:xfrm>
            <a:off x="471900" y="311809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Primeiro protótipo</a:t>
            </a:r>
            <a:endParaRPr/>
          </a:p>
        </p:txBody>
      </p:sp>
      <p:grpSp>
        <p:nvGrpSpPr>
          <p:cNvPr id="134" name="Google Shape;134;p23"/>
          <p:cNvGrpSpPr/>
          <p:nvPr/>
        </p:nvGrpSpPr>
        <p:grpSpPr>
          <a:xfrm>
            <a:off x="586337" y="1846084"/>
            <a:ext cx="1235100" cy="1146528"/>
            <a:chOff x="238200" y="1694372"/>
            <a:chExt cx="1235100" cy="1146528"/>
          </a:xfrm>
        </p:grpSpPr>
        <p:pic>
          <p:nvPicPr>
            <p:cNvPr id="135" name="Google Shape;135;p2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71900" y="1694372"/>
              <a:ext cx="767700" cy="87737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6" name="Google Shape;136;p23"/>
            <p:cNvSpPr txBox="1"/>
            <p:nvPr/>
          </p:nvSpPr>
          <p:spPr>
            <a:xfrm>
              <a:off x="238200" y="2516900"/>
              <a:ext cx="1235100" cy="3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>
                  <a:latin typeface="Roboto"/>
                  <a:ea typeface="Roboto"/>
                  <a:cs typeface="Roboto"/>
                  <a:sym typeface="Roboto"/>
                </a:rPr>
                <a:t>Provision CLI</a:t>
              </a:r>
              <a:endParaRPr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37" name="Google Shape;137;p23"/>
          <p:cNvGrpSpPr/>
          <p:nvPr/>
        </p:nvGrpSpPr>
        <p:grpSpPr>
          <a:xfrm>
            <a:off x="2896116" y="1875575"/>
            <a:ext cx="1285800" cy="1087549"/>
            <a:chOff x="2546100" y="1749225"/>
            <a:chExt cx="1285800" cy="1087549"/>
          </a:xfrm>
        </p:grpSpPr>
        <p:pic>
          <p:nvPicPr>
            <p:cNvPr id="138" name="Google Shape;138;p2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805150" y="1749225"/>
              <a:ext cx="767700" cy="76766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9" name="Google Shape;139;p23"/>
            <p:cNvSpPr txBox="1"/>
            <p:nvPr/>
          </p:nvSpPr>
          <p:spPr>
            <a:xfrm>
              <a:off x="2546100" y="2522673"/>
              <a:ext cx="1285800" cy="31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>
                  <a:latin typeface="Roboto"/>
                  <a:ea typeface="Roboto"/>
                  <a:cs typeface="Roboto"/>
                  <a:sym typeface="Roboto"/>
                </a:rPr>
                <a:t>Provision API</a:t>
              </a:r>
              <a:endParaRPr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cxnSp>
        <p:nvCxnSpPr>
          <p:cNvPr id="140" name="Google Shape;140;p23"/>
          <p:cNvCxnSpPr/>
          <p:nvPr/>
        </p:nvCxnSpPr>
        <p:spPr>
          <a:xfrm flipH="1" rot="10800000">
            <a:off x="1861662" y="2321100"/>
            <a:ext cx="903000" cy="99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41" name="Google Shape;141;p23"/>
          <p:cNvCxnSpPr/>
          <p:nvPr/>
        </p:nvCxnSpPr>
        <p:spPr>
          <a:xfrm>
            <a:off x="4526499" y="2331000"/>
            <a:ext cx="7557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42" name="Google Shape;142;p23"/>
          <p:cNvCxnSpPr>
            <a:endCxn id="143" idx="0"/>
          </p:cNvCxnSpPr>
          <p:nvPr/>
        </p:nvCxnSpPr>
        <p:spPr>
          <a:xfrm flipH="1">
            <a:off x="5317325" y="2627425"/>
            <a:ext cx="598200" cy="675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stealth"/>
            <a:tailEnd len="med" w="med" type="triangle"/>
          </a:ln>
        </p:spPr>
      </p:cxnSp>
      <p:cxnSp>
        <p:nvCxnSpPr>
          <p:cNvPr id="144" name="Google Shape;144;p23"/>
          <p:cNvCxnSpPr>
            <a:endCxn id="145" idx="0"/>
          </p:cNvCxnSpPr>
          <p:nvPr/>
        </p:nvCxnSpPr>
        <p:spPr>
          <a:xfrm>
            <a:off x="6818575" y="2607625"/>
            <a:ext cx="673200" cy="694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stealth"/>
            <a:tailEnd len="med" w="med" type="triangle"/>
          </a:ln>
        </p:spPr>
      </p:cxnSp>
      <p:cxnSp>
        <p:nvCxnSpPr>
          <p:cNvPr id="146" name="Google Shape;146;p23"/>
          <p:cNvCxnSpPr>
            <a:endCxn id="147" idx="0"/>
          </p:cNvCxnSpPr>
          <p:nvPr/>
        </p:nvCxnSpPr>
        <p:spPr>
          <a:xfrm>
            <a:off x="6364725" y="2580925"/>
            <a:ext cx="2400" cy="7215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stealth"/>
            <a:tailEnd len="med" w="med" type="triangle"/>
          </a:ln>
        </p:spPr>
      </p:cxnSp>
      <p:grpSp>
        <p:nvGrpSpPr>
          <p:cNvPr id="148" name="Google Shape;148;p23"/>
          <p:cNvGrpSpPr/>
          <p:nvPr/>
        </p:nvGrpSpPr>
        <p:grpSpPr>
          <a:xfrm>
            <a:off x="586337" y="3263425"/>
            <a:ext cx="1235100" cy="1123500"/>
            <a:chOff x="1159000" y="3484525"/>
            <a:chExt cx="1235100" cy="1123500"/>
          </a:xfrm>
        </p:grpSpPr>
        <p:pic>
          <p:nvPicPr>
            <p:cNvPr id="149" name="Google Shape;149;p2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366899" y="3484525"/>
              <a:ext cx="819300" cy="8193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0" name="Google Shape;150;p23"/>
            <p:cNvSpPr txBox="1"/>
            <p:nvPr/>
          </p:nvSpPr>
          <p:spPr>
            <a:xfrm>
              <a:off x="1159000" y="4303825"/>
              <a:ext cx="1235100" cy="304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>
                  <a:latin typeface="Roboto"/>
                  <a:ea typeface="Roboto"/>
                  <a:cs typeface="Roboto"/>
                  <a:sym typeface="Roboto"/>
                </a:rPr>
                <a:t>Web Console</a:t>
              </a:r>
              <a:endParaRPr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cxnSp>
        <p:nvCxnSpPr>
          <p:cNvPr id="151" name="Google Shape;151;p23"/>
          <p:cNvCxnSpPr/>
          <p:nvPr/>
        </p:nvCxnSpPr>
        <p:spPr>
          <a:xfrm flipH="1" rot="10800000">
            <a:off x="1891112" y="3037725"/>
            <a:ext cx="912900" cy="7362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152" name="Google Shape;152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423900" y="2051021"/>
            <a:ext cx="2035200" cy="55005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3" name="Google Shape;153;p23"/>
          <p:cNvGrpSpPr/>
          <p:nvPr/>
        </p:nvGrpSpPr>
        <p:grpSpPr>
          <a:xfrm>
            <a:off x="4807025" y="3302425"/>
            <a:ext cx="1020600" cy="1059900"/>
            <a:chOff x="4807025" y="3378625"/>
            <a:chExt cx="1020600" cy="1059900"/>
          </a:xfrm>
        </p:grpSpPr>
        <p:pic>
          <p:nvPicPr>
            <p:cNvPr id="143" name="Google Shape;143;p23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4939475" y="3378625"/>
              <a:ext cx="755700" cy="755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4" name="Google Shape;154;p23"/>
            <p:cNvSpPr txBox="1"/>
            <p:nvPr/>
          </p:nvSpPr>
          <p:spPr>
            <a:xfrm>
              <a:off x="4807025" y="4134325"/>
              <a:ext cx="1020600" cy="304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>
                  <a:latin typeface="Roboto"/>
                  <a:ea typeface="Roboto"/>
                  <a:cs typeface="Roboto"/>
                  <a:sym typeface="Roboto"/>
                </a:rPr>
                <a:t>Provision Job</a:t>
              </a:r>
              <a:endParaRPr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pic>
        <p:nvPicPr>
          <p:cNvPr id="147" name="Google Shape;147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989275" y="3302425"/>
            <a:ext cx="755700" cy="755700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23"/>
          <p:cNvSpPr txBox="1"/>
          <p:nvPr/>
        </p:nvSpPr>
        <p:spPr>
          <a:xfrm>
            <a:off x="5856825" y="4058125"/>
            <a:ext cx="1020600" cy="3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Roboto"/>
                <a:ea typeface="Roboto"/>
                <a:cs typeface="Roboto"/>
                <a:sym typeface="Roboto"/>
              </a:rPr>
              <a:t>Provision Job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156" name="Google Shape;156;p23"/>
          <p:cNvGrpSpPr/>
          <p:nvPr/>
        </p:nvGrpSpPr>
        <p:grpSpPr>
          <a:xfrm>
            <a:off x="6981475" y="3302425"/>
            <a:ext cx="1020600" cy="1059900"/>
            <a:chOff x="4807025" y="3378625"/>
            <a:chExt cx="1020600" cy="1059900"/>
          </a:xfrm>
        </p:grpSpPr>
        <p:pic>
          <p:nvPicPr>
            <p:cNvPr id="145" name="Google Shape;145;p23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4939475" y="3378625"/>
              <a:ext cx="755700" cy="755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7" name="Google Shape;157;p23"/>
            <p:cNvSpPr txBox="1"/>
            <p:nvPr/>
          </p:nvSpPr>
          <p:spPr>
            <a:xfrm>
              <a:off x="4807025" y="4134325"/>
              <a:ext cx="1020600" cy="304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>
                  <a:latin typeface="Roboto"/>
                  <a:ea typeface="Roboto"/>
                  <a:cs typeface="Roboto"/>
                  <a:sym typeface="Roboto"/>
                </a:rPr>
                <a:t>Provision Job</a:t>
              </a:r>
              <a:endParaRPr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4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/>
              <a:t>Estávamos fazendo uma API parecida com a do </a:t>
            </a:r>
            <a:r>
              <a:rPr lang="pt-BR" sz="2400"/>
              <a:t>k</a:t>
            </a:r>
            <a:r>
              <a:rPr lang="pt-BR" sz="2400"/>
              <a:t>ubernetes, </a:t>
            </a:r>
            <a:r>
              <a:rPr b="1" lang="pt-BR" sz="2400"/>
              <a:t>só que pior</a:t>
            </a:r>
            <a:r>
              <a:rPr lang="pt-BR" sz="2400"/>
              <a:t>!</a:t>
            </a:r>
            <a:endParaRPr sz="2400"/>
          </a:p>
        </p:txBody>
      </p:sp>
      <p:sp>
        <p:nvSpPr>
          <p:cNvPr id="163" name="Google Shape;163;p24"/>
          <p:cNvSpPr txBox="1"/>
          <p:nvPr>
            <p:ph type="title"/>
          </p:nvPr>
        </p:nvSpPr>
        <p:spPr>
          <a:xfrm>
            <a:off x="471900" y="311809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Primeiro protótipo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5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/>
              <a:t>Por que não usar a API do kubernetes?</a:t>
            </a:r>
            <a:endParaRPr sz="2400"/>
          </a:p>
        </p:txBody>
      </p:sp>
      <p:sp>
        <p:nvSpPr>
          <p:cNvPr id="169" name="Google Shape;169;p25"/>
          <p:cNvSpPr txBox="1"/>
          <p:nvPr>
            <p:ph type="title"/>
          </p:nvPr>
        </p:nvSpPr>
        <p:spPr>
          <a:xfrm>
            <a:off x="471900" y="311809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Primeiro protótipo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6"/>
          <p:cNvSpPr txBox="1"/>
          <p:nvPr>
            <p:ph type="title"/>
          </p:nvPr>
        </p:nvSpPr>
        <p:spPr>
          <a:xfrm>
            <a:off x="471900" y="311809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Kubernetes + Operators</a:t>
            </a:r>
            <a:endParaRPr/>
          </a:p>
        </p:txBody>
      </p:sp>
      <p:grpSp>
        <p:nvGrpSpPr>
          <p:cNvPr id="175" name="Google Shape;175;p26"/>
          <p:cNvGrpSpPr/>
          <p:nvPr/>
        </p:nvGrpSpPr>
        <p:grpSpPr>
          <a:xfrm>
            <a:off x="586337" y="1846084"/>
            <a:ext cx="1235100" cy="1146528"/>
            <a:chOff x="238200" y="1694372"/>
            <a:chExt cx="1235100" cy="1146528"/>
          </a:xfrm>
        </p:grpSpPr>
        <p:pic>
          <p:nvPicPr>
            <p:cNvPr id="176" name="Google Shape;176;p2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71900" y="1694372"/>
              <a:ext cx="767700" cy="87737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7" name="Google Shape;177;p26"/>
            <p:cNvSpPr txBox="1"/>
            <p:nvPr/>
          </p:nvSpPr>
          <p:spPr>
            <a:xfrm>
              <a:off x="238200" y="2516900"/>
              <a:ext cx="1235100" cy="3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>
                  <a:latin typeface="Roboto"/>
                  <a:ea typeface="Roboto"/>
                  <a:cs typeface="Roboto"/>
                  <a:sym typeface="Roboto"/>
                </a:rPr>
                <a:t>Provision CLI</a:t>
              </a:r>
              <a:endParaRPr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78" name="Google Shape;178;p26"/>
          <p:cNvGrpSpPr/>
          <p:nvPr/>
        </p:nvGrpSpPr>
        <p:grpSpPr>
          <a:xfrm>
            <a:off x="2896116" y="1875575"/>
            <a:ext cx="1285800" cy="1087549"/>
            <a:chOff x="2546100" y="1749225"/>
            <a:chExt cx="1285800" cy="1087549"/>
          </a:xfrm>
        </p:grpSpPr>
        <p:pic>
          <p:nvPicPr>
            <p:cNvPr id="179" name="Google Shape;179;p2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805150" y="1749225"/>
              <a:ext cx="767700" cy="76766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0" name="Google Shape;180;p26"/>
            <p:cNvSpPr txBox="1"/>
            <p:nvPr/>
          </p:nvSpPr>
          <p:spPr>
            <a:xfrm>
              <a:off x="2546100" y="2522673"/>
              <a:ext cx="1285800" cy="31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>
                  <a:latin typeface="Roboto"/>
                  <a:ea typeface="Roboto"/>
                  <a:cs typeface="Roboto"/>
                  <a:sym typeface="Roboto"/>
                </a:rPr>
                <a:t>Provision API</a:t>
              </a:r>
              <a:endParaRPr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81" name="Google Shape;181;p26"/>
          <p:cNvGrpSpPr/>
          <p:nvPr/>
        </p:nvGrpSpPr>
        <p:grpSpPr>
          <a:xfrm>
            <a:off x="4624325" y="3497164"/>
            <a:ext cx="957600" cy="1052508"/>
            <a:chOff x="4835913" y="3393975"/>
            <a:chExt cx="957600" cy="1052508"/>
          </a:xfrm>
        </p:grpSpPr>
        <p:pic>
          <p:nvPicPr>
            <p:cNvPr id="182" name="Google Shape;182;p26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4891600" y="3393975"/>
              <a:ext cx="767700" cy="767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3" name="Google Shape;183;p26"/>
            <p:cNvSpPr txBox="1"/>
            <p:nvPr/>
          </p:nvSpPr>
          <p:spPr>
            <a:xfrm>
              <a:off x="4835913" y="4142282"/>
              <a:ext cx="957600" cy="304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>
                  <a:latin typeface="Roboto"/>
                  <a:ea typeface="Roboto"/>
                  <a:cs typeface="Roboto"/>
                  <a:sym typeface="Roboto"/>
                </a:rPr>
                <a:t>Operator</a:t>
              </a:r>
              <a:endParaRPr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84" name="Google Shape;184;p26"/>
          <p:cNvGrpSpPr/>
          <p:nvPr/>
        </p:nvGrpSpPr>
        <p:grpSpPr>
          <a:xfrm>
            <a:off x="5675862" y="1898050"/>
            <a:ext cx="1413600" cy="1160400"/>
            <a:chOff x="4568650" y="1729425"/>
            <a:chExt cx="1413600" cy="1160400"/>
          </a:xfrm>
        </p:grpSpPr>
        <p:pic>
          <p:nvPicPr>
            <p:cNvPr id="185" name="Google Shape;185;p26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4891600" y="1729425"/>
              <a:ext cx="767700" cy="767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6" name="Google Shape;186;p26"/>
            <p:cNvSpPr txBox="1"/>
            <p:nvPr/>
          </p:nvSpPr>
          <p:spPr>
            <a:xfrm>
              <a:off x="4568650" y="2497125"/>
              <a:ext cx="1413600" cy="392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>
                  <a:latin typeface="Roboto"/>
                  <a:ea typeface="Roboto"/>
                  <a:cs typeface="Roboto"/>
                  <a:sym typeface="Roboto"/>
                </a:rPr>
                <a:t>Kubernetes API</a:t>
              </a:r>
              <a:endParaRPr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87" name="Google Shape;187;p26"/>
          <p:cNvGrpSpPr/>
          <p:nvPr/>
        </p:nvGrpSpPr>
        <p:grpSpPr>
          <a:xfrm>
            <a:off x="5903863" y="3497164"/>
            <a:ext cx="957600" cy="1052508"/>
            <a:chOff x="4835913" y="3393975"/>
            <a:chExt cx="957600" cy="1052508"/>
          </a:xfrm>
        </p:grpSpPr>
        <p:pic>
          <p:nvPicPr>
            <p:cNvPr id="188" name="Google Shape;188;p26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4891600" y="3393975"/>
              <a:ext cx="767700" cy="767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9" name="Google Shape;189;p26"/>
            <p:cNvSpPr txBox="1"/>
            <p:nvPr/>
          </p:nvSpPr>
          <p:spPr>
            <a:xfrm>
              <a:off x="4835913" y="4142282"/>
              <a:ext cx="957600" cy="304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>
                  <a:latin typeface="Roboto"/>
                  <a:ea typeface="Roboto"/>
                  <a:cs typeface="Roboto"/>
                  <a:sym typeface="Roboto"/>
                </a:rPr>
                <a:t>Operator</a:t>
              </a:r>
              <a:endParaRPr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90" name="Google Shape;190;p26"/>
          <p:cNvGrpSpPr/>
          <p:nvPr/>
        </p:nvGrpSpPr>
        <p:grpSpPr>
          <a:xfrm>
            <a:off x="7163743" y="3497164"/>
            <a:ext cx="957600" cy="1052508"/>
            <a:chOff x="4835913" y="3393975"/>
            <a:chExt cx="957600" cy="1052508"/>
          </a:xfrm>
        </p:grpSpPr>
        <p:pic>
          <p:nvPicPr>
            <p:cNvPr id="191" name="Google Shape;191;p26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4891600" y="3393975"/>
              <a:ext cx="767700" cy="767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2" name="Google Shape;192;p26"/>
            <p:cNvSpPr txBox="1"/>
            <p:nvPr/>
          </p:nvSpPr>
          <p:spPr>
            <a:xfrm>
              <a:off x="4835913" y="4142282"/>
              <a:ext cx="957600" cy="304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>
                  <a:latin typeface="Roboto"/>
                  <a:ea typeface="Roboto"/>
                  <a:cs typeface="Roboto"/>
                  <a:sym typeface="Roboto"/>
                </a:rPr>
                <a:t>Operator</a:t>
              </a:r>
              <a:endParaRPr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cxnSp>
        <p:nvCxnSpPr>
          <p:cNvPr id="193" name="Google Shape;193;p26"/>
          <p:cNvCxnSpPr/>
          <p:nvPr/>
        </p:nvCxnSpPr>
        <p:spPr>
          <a:xfrm flipH="1" rot="10800000">
            <a:off x="1861662" y="2321100"/>
            <a:ext cx="903000" cy="99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94" name="Google Shape;194;p26"/>
          <p:cNvCxnSpPr/>
          <p:nvPr/>
        </p:nvCxnSpPr>
        <p:spPr>
          <a:xfrm>
            <a:off x="4526499" y="2331000"/>
            <a:ext cx="7557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95" name="Google Shape;195;p26"/>
          <p:cNvCxnSpPr/>
          <p:nvPr/>
        </p:nvCxnSpPr>
        <p:spPr>
          <a:xfrm flipH="1">
            <a:off x="5375612" y="3027925"/>
            <a:ext cx="540000" cy="3042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stealth"/>
            <a:tailEnd len="med" w="med" type="triangle"/>
          </a:ln>
        </p:spPr>
      </p:cxnSp>
      <p:cxnSp>
        <p:nvCxnSpPr>
          <p:cNvPr id="196" name="Google Shape;196;p26"/>
          <p:cNvCxnSpPr/>
          <p:nvPr/>
        </p:nvCxnSpPr>
        <p:spPr>
          <a:xfrm>
            <a:off x="6818662" y="3008300"/>
            <a:ext cx="579300" cy="382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stealth"/>
            <a:tailEnd len="med" w="med" type="triangle"/>
          </a:ln>
        </p:spPr>
      </p:cxnSp>
      <p:cxnSp>
        <p:nvCxnSpPr>
          <p:cNvPr id="197" name="Google Shape;197;p26"/>
          <p:cNvCxnSpPr/>
          <p:nvPr/>
        </p:nvCxnSpPr>
        <p:spPr>
          <a:xfrm>
            <a:off x="6364737" y="2981425"/>
            <a:ext cx="4800" cy="3972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stealth"/>
            <a:tailEnd len="med" w="med" type="triangle"/>
          </a:ln>
        </p:spPr>
      </p:cxnSp>
      <p:grpSp>
        <p:nvGrpSpPr>
          <p:cNvPr id="198" name="Google Shape;198;p26"/>
          <p:cNvGrpSpPr/>
          <p:nvPr/>
        </p:nvGrpSpPr>
        <p:grpSpPr>
          <a:xfrm>
            <a:off x="586337" y="3263425"/>
            <a:ext cx="1235100" cy="1123500"/>
            <a:chOff x="1159000" y="3484525"/>
            <a:chExt cx="1235100" cy="1123500"/>
          </a:xfrm>
        </p:grpSpPr>
        <p:pic>
          <p:nvPicPr>
            <p:cNvPr id="199" name="Google Shape;199;p26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1366899" y="3484525"/>
              <a:ext cx="819300" cy="8193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0" name="Google Shape;200;p26"/>
            <p:cNvSpPr txBox="1"/>
            <p:nvPr/>
          </p:nvSpPr>
          <p:spPr>
            <a:xfrm>
              <a:off x="1159000" y="4303825"/>
              <a:ext cx="1235100" cy="304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>
                  <a:latin typeface="Roboto"/>
                  <a:ea typeface="Roboto"/>
                  <a:cs typeface="Roboto"/>
                  <a:sym typeface="Roboto"/>
                </a:rPr>
                <a:t>Web Console</a:t>
              </a:r>
              <a:endParaRPr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cxnSp>
        <p:nvCxnSpPr>
          <p:cNvPr id="201" name="Google Shape;201;p26"/>
          <p:cNvCxnSpPr/>
          <p:nvPr/>
        </p:nvCxnSpPr>
        <p:spPr>
          <a:xfrm flipH="1" rot="10800000">
            <a:off x="1891112" y="3037725"/>
            <a:ext cx="912900" cy="7362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202" name="Google Shape;202;p2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006093" y="3461683"/>
            <a:ext cx="1056276" cy="11235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3" name="Google Shape;203;p26"/>
          <p:cNvCxnSpPr>
            <a:stCxn id="180" idx="2"/>
            <a:endCxn id="202" idx="0"/>
          </p:cNvCxnSpPr>
          <p:nvPr/>
        </p:nvCxnSpPr>
        <p:spPr>
          <a:xfrm flipH="1">
            <a:off x="3534216" y="2963123"/>
            <a:ext cx="4800" cy="4986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04" name="Google Shape;204;p26"/>
          <p:cNvCxnSpPr>
            <a:stCxn id="202" idx="3"/>
          </p:cNvCxnSpPr>
          <p:nvPr/>
        </p:nvCxnSpPr>
        <p:spPr>
          <a:xfrm>
            <a:off x="4062370" y="4023433"/>
            <a:ext cx="4824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7"/>
          <p:cNvSpPr txBox="1"/>
          <p:nvPr>
            <p:ph type="title"/>
          </p:nvPr>
        </p:nvSpPr>
        <p:spPr>
          <a:xfrm>
            <a:off x="471900" y="311809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k8s + operator sdk</a:t>
            </a:r>
            <a:endParaRPr/>
          </a:p>
        </p:txBody>
      </p:sp>
      <p:sp>
        <p:nvSpPr>
          <p:cNvPr id="210" name="Google Shape;210;p27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Ganhamos de brinde a facilidade de usar os objetos do kubernetes: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pt-BR"/>
              <a:t>Pods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pt-BR"/>
              <a:t>Serviços e LBs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pt-BR"/>
              <a:t>Ciclo de reconciliação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pt-BR"/>
              <a:t>Retries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pt-BR"/>
              <a:t>...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8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O novo modelo de provisionamento também facilita: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pt-BR"/>
              <a:t>Rollback;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pt-BR"/>
              <a:t>Auditoria;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pt-BR"/>
              <a:t>Governança centralizada.</a:t>
            </a:r>
            <a:endParaRPr/>
          </a:p>
        </p:txBody>
      </p:sp>
      <p:sp>
        <p:nvSpPr>
          <p:cNvPr id="216" name="Google Shape;216;p28"/>
          <p:cNvSpPr txBox="1"/>
          <p:nvPr>
            <p:ph type="title"/>
          </p:nvPr>
        </p:nvSpPr>
        <p:spPr>
          <a:xfrm>
            <a:off x="471900" y="311809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k8s + operator sdk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29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Passamos perrengue para subir um cluster de k8s na cloud privada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pt-BR"/>
              <a:t>Tivemos algumas dificuldades ao tentar criar operators sem usar golang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pt-BR"/>
              <a:t>Migrações, migrações, migrações...</a:t>
            </a:r>
            <a:endParaRPr/>
          </a:p>
        </p:txBody>
      </p:sp>
      <p:sp>
        <p:nvSpPr>
          <p:cNvPr id="222" name="Google Shape;222;p29"/>
          <p:cNvSpPr txBox="1"/>
          <p:nvPr>
            <p:ph type="title"/>
          </p:nvPr>
        </p:nvSpPr>
        <p:spPr>
          <a:xfrm>
            <a:off x="471900" y="311809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Nem tudo são flores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0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Estendendo</a:t>
            </a:r>
            <a:r>
              <a:rPr lang="pt-BR"/>
              <a:t> a API do kubernetes e usando ferramentas open-source foi muito interessante, gerando uma economia de desenvolvimento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pt-BR"/>
              <a:t>Devemos pensar na </a:t>
            </a:r>
            <a:r>
              <a:rPr b="1" lang="pt-BR"/>
              <a:t>experiência do desenvolvedor</a:t>
            </a:r>
            <a:r>
              <a:rPr lang="pt-BR"/>
              <a:t>, principalmente com sistemas distribuídos</a:t>
            </a:r>
            <a:endParaRPr/>
          </a:p>
        </p:txBody>
      </p:sp>
      <p:sp>
        <p:nvSpPr>
          <p:cNvPr id="228" name="Google Shape;228;p30"/>
          <p:cNvSpPr txBox="1"/>
          <p:nvPr>
            <p:ph type="title"/>
          </p:nvPr>
        </p:nvSpPr>
        <p:spPr>
          <a:xfrm>
            <a:off x="471900" y="311809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Conclusões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1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p31"/>
          <p:cNvSpPr txBox="1"/>
          <p:nvPr>
            <p:ph type="title"/>
          </p:nvPr>
        </p:nvSpPr>
        <p:spPr>
          <a:xfrm>
            <a:off x="471900" y="311809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Web Console</a:t>
            </a:r>
            <a:endParaRPr/>
          </a:p>
        </p:txBody>
      </p:sp>
      <p:pic>
        <p:nvPicPr>
          <p:cNvPr id="235" name="Google Shape;235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1900" y="1335521"/>
            <a:ext cx="8222102" cy="45052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32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/>
              <a:t>We're hiring! </a:t>
            </a:r>
            <a:r>
              <a:rPr b="1" lang="pt-BR" sz="2400"/>
              <a:t>talentos.globo.com</a:t>
            </a:r>
            <a:br>
              <a:rPr b="1" lang="pt-BR" sz="2400"/>
            </a:br>
            <a:endParaRPr b="1" sz="24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pt-BR" sz="2400"/>
              <a:t>bit.ly/viernotalks</a:t>
            </a:r>
            <a:endParaRPr b="1" sz="24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/>
              <a:t>Guilherme Vierno</a:t>
            </a:r>
            <a:endParaRPr/>
          </a:p>
        </p:txBody>
      </p:sp>
      <p:sp>
        <p:nvSpPr>
          <p:cNvPr id="241" name="Google Shape;241;p32"/>
          <p:cNvSpPr txBox="1"/>
          <p:nvPr>
            <p:ph type="title"/>
          </p:nvPr>
        </p:nvSpPr>
        <p:spPr>
          <a:xfrm>
            <a:off x="471900" y="311809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Obrigado!</a:t>
            </a:r>
            <a:endParaRPr/>
          </a:p>
        </p:txBody>
      </p:sp>
      <p:pic>
        <p:nvPicPr>
          <p:cNvPr id="242" name="Google Shape;242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59688" y="1869750"/>
            <a:ext cx="1660725" cy="1037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61625" y="3691275"/>
            <a:ext cx="2260374" cy="765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aterial">
  <a:themeElements>
    <a:clrScheme name="Material">
      <a:dk1>
        <a:srgbClr val="4285F4"/>
      </a:dk1>
      <a:lt1>
        <a:srgbClr val="FFFFFF"/>
      </a:lt1>
      <a:dk2>
        <a:srgbClr val="424242"/>
      </a:dk2>
      <a:lt2>
        <a:srgbClr val="737373"/>
      </a:lt2>
      <a:accent1>
        <a:srgbClr val="0277BD"/>
      </a:accent1>
      <a:accent2>
        <a:srgbClr val="0F9D58"/>
      </a:accent2>
      <a:accent3>
        <a:srgbClr val="DB4437"/>
      </a:accent3>
      <a:accent4>
        <a:srgbClr val="FAFAFA"/>
      </a:accent4>
      <a:accent5>
        <a:srgbClr val="4FC3F7"/>
      </a:accent5>
      <a:accent6>
        <a:srgbClr val="F4B400"/>
      </a:accent6>
      <a:hlink>
        <a:srgbClr val="4FC3F7"/>
      </a:hlink>
      <a:folHlink>
        <a:srgbClr val="4FC3F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